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hNvg0d68o2XPGJ3m4mcYayIyl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838C8C-8524-486E-8BE0-C18A7CBFAA5A}">
  <a:tblStyle styleId="{3D838C8C-8524-486E-8BE0-C18A7CBFAA5A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026546A5-05A6-42A3-A9DD-0872D4589D01}" styleName="Table_1">
    <a:wholeTbl>
      <a:tcTxStyle b="off" i="off">
        <a:font>
          <a:latin typeface="Helvetica Neue"/>
          <a:ea typeface="Helvetica Neue"/>
          <a:cs typeface="Helvetica Neue"/>
        </a:font>
        <a:srgbClr val="5E5E5E"/>
      </a:tcTxStyle>
      <a:tcStyle>
        <a:tcBdr>
          <a:lef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81CC"/>
          </a:solidFill>
        </a:fill>
      </a:tcStyle>
    </a:wholeTbl>
    <a:band1H>
      <a:tcTxStyle/>
    </a:band1H>
    <a:band2H>
      <a:tcTxStyle b="off" i="off"/>
      <a:tcStyle>
        <a:fill>
          <a:solidFill>
            <a:srgbClr val="E6F0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3462"/>
      </a:tcTxStyle>
      <a:tcStyle>
        <a:tcBdr>
          <a:lef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3462"/>
      </a:tcTxStyle>
      <a:tcStyle>
        <a:tcBdr>
          <a:lef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3462"/>
      </a:tcTxStyle>
      <a:tcStyle>
        <a:tcBdr>
          <a:lef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346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b45a95b2b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fb45a95b2b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b45a95b2b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fb45a95b2b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b45a95b2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fb45a95b2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bg>
      <p:bgPr>
        <a:solidFill>
          <a:srgbClr val="00346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" type="body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</a:defRPr>
            </a:lvl1pPr>
            <a:lvl2pPr indent="-509778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8"/>
              <a:buFont typeface="Helvetica Neue"/>
              <a:buChar char="•"/>
              <a:defRPr b="1" sz="3600">
                <a:solidFill>
                  <a:srgbClr val="FFFFFF"/>
                </a:solidFill>
              </a:defRPr>
            </a:lvl2pPr>
            <a:lvl3pPr indent="-509778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8"/>
              <a:buFont typeface="Helvetica Neue"/>
              <a:buChar char="•"/>
              <a:defRPr b="1" sz="3600">
                <a:solidFill>
                  <a:srgbClr val="FFFFFF"/>
                </a:solidFill>
              </a:defRPr>
            </a:lvl3pPr>
            <a:lvl4pPr indent="-509778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8"/>
              <a:buFont typeface="Helvetica Neue"/>
              <a:buChar char="•"/>
              <a:defRPr b="1" sz="3600">
                <a:solidFill>
                  <a:srgbClr val="FFFFFF"/>
                </a:solidFill>
              </a:defRPr>
            </a:lvl4pPr>
            <a:lvl5pPr indent="-509778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28"/>
              <a:buFont typeface="Helvetica Neue"/>
              <a:buChar char="•"/>
              <a:defRPr b="1" sz="3600">
                <a:solidFill>
                  <a:srgbClr val="FFFFFF"/>
                </a:solidFill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0"/>
          <p:cNvSpPr txBox="1"/>
          <p:nvPr>
            <p:ph idx="2" type="body"/>
          </p:nvPr>
        </p:nvSpPr>
        <p:spPr>
          <a:xfrm>
            <a:off x="1201342" y="7210490"/>
            <a:ext cx="21971002" cy="190500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Helvetica Neue"/>
              <a:buNone/>
              <a:defRPr b="1" sz="5500">
                <a:solidFill>
                  <a:schemeClr val="accent1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1600"/>
              <a:buFont typeface="Helvetica Neue"/>
              <a:buNone/>
              <a:defRPr sz="116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1600"/>
              <a:buFont typeface="Helvetica Neue"/>
              <a:buNone/>
              <a:defRPr sz="116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1600"/>
              <a:buFont typeface="Helvetica Neue"/>
              <a:buNone/>
              <a:defRPr sz="116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1600"/>
              <a:buFont typeface="Helvetica Neue"/>
              <a:buNone/>
              <a:defRPr sz="116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1600"/>
              <a:buFont typeface="Helvetica Neue"/>
              <a:buNone/>
              <a:defRPr sz="116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25000"/>
              <a:buFont typeface="Helvetica Neue"/>
              <a:buNone/>
              <a:defRPr b="1" sz="25000">
                <a:solidFill>
                  <a:srgbClr val="004D80"/>
                </a:solidFill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25000"/>
              <a:buFont typeface="Helvetica Neue"/>
              <a:buNone/>
              <a:defRPr b="1" sz="25000">
                <a:solidFill>
                  <a:srgbClr val="004D80"/>
                </a:solidFill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25000"/>
              <a:buFont typeface="Helvetica Neue"/>
              <a:buNone/>
              <a:defRPr b="1" sz="25000">
                <a:solidFill>
                  <a:srgbClr val="004D80"/>
                </a:solidFill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25000"/>
              <a:buFont typeface="Helvetica Neue"/>
              <a:buNone/>
              <a:defRPr b="1" sz="25000">
                <a:solidFill>
                  <a:srgbClr val="004D80"/>
                </a:solidFill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25000"/>
              <a:buFont typeface="Helvetica Neue"/>
              <a:buNone/>
              <a:defRPr b="1" sz="25000">
                <a:solidFill>
                  <a:srgbClr val="004D80"/>
                </a:solidFill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2" type="body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509778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2pPr>
            <a:lvl3pPr indent="-509778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3pPr>
            <a:lvl4pPr indent="-509778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4pPr>
            <a:lvl5pPr indent="-509778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2" type="body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sz="8500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/>
          <p:nvPr>
            <p:ph idx="2" type="pic"/>
          </p:nvPr>
        </p:nvSpPr>
        <p:spPr>
          <a:xfrm>
            <a:off x="15436504" y="1270000"/>
            <a:ext cx="8167168" cy="542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/>
          <p:nvPr>
            <p:ph idx="3" type="pic"/>
          </p:nvPr>
        </p:nvSpPr>
        <p:spPr>
          <a:xfrm>
            <a:off x="15461772" y="7085972"/>
            <a:ext cx="8148415" cy="5432277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2"/>
          <p:cNvSpPr/>
          <p:nvPr>
            <p:ph idx="4" type="pic"/>
          </p:nvPr>
        </p:nvSpPr>
        <p:spPr>
          <a:xfrm>
            <a:off x="-124636" y="1270000"/>
            <a:ext cx="16859220" cy="1123948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3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solidFill>
          <a:srgbClr val="00346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type="title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b="0" sz="1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/>
          <p:nvPr>
            <p:ph idx="2" type="pic"/>
          </p:nvPr>
        </p:nvSpPr>
        <p:spPr>
          <a:xfrm>
            <a:off x="0" y="-1270000"/>
            <a:ext cx="24384000" cy="16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2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/>
            </a:lvl1pPr>
            <a:lvl2pPr indent="-509778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2pPr>
            <a:lvl3pPr indent="-509778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3pPr>
            <a:lvl4pPr indent="-509778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4pPr>
            <a:lvl5pPr indent="-509778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28"/>
              <a:buFont typeface="Helvetica Neue"/>
              <a:buChar char="•"/>
              <a:defRPr b="1" sz="36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3" type="body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>
                <a:solidFill>
                  <a:srgbClr val="FFFFFF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/>
          <p:nvPr>
            <p:ph idx="2" type="pic"/>
          </p:nvPr>
        </p:nvSpPr>
        <p:spPr>
          <a:xfrm>
            <a:off x="9226574" y="1270000"/>
            <a:ext cx="16840152" cy="11184436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23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658177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2pPr>
            <a:lvl3pPr indent="-658177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3pPr>
            <a:lvl4pPr indent="-658177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4pPr>
            <a:lvl5pPr indent="-658177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2" type="body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658177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2pPr>
            <a:lvl3pPr indent="-658177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3pPr>
            <a:lvl4pPr indent="-658177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4pPr>
            <a:lvl5pPr indent="-658177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2" type="body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9" name="Google Shape;39;p26"/>
          <p:cNvSpPr/>
          <p:nvPr>
            <p:ph idx="3" type="pic"/>
          </p:nvPr>
        </p:nvSpPr>
        <p:spPr>
          <a:xfrm>
            <a:off x="8432800" y="1263847"/>
            <a:ext cx="16850011" cy="11188206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6"/>
          <p:cNvSpPr txBox="1"/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658177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2pPr>
            <a:lvl3pPr indent="-658177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3pPr>
            <a:lvl4pPr indent="-658177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4pPr>
            <a:lvl5pPr indent="-658177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b="1" sz="5500"/>
            </a:lvl1pPr>
            <a:lvl2pPr indent="-658177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2pPr>
            <a:lvl3pPr indent="-658177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3pPr>
            <a:lvl4pPr indent="-658177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4pPr>
            <a:lvl5pPr indent="-658177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65"/>
              <a:buFont typeface="Helvetica Neue"/>
              <a:buChar char="•"/>
              <a:defRPr b="1"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2" type="body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idx="1" type="body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D80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004D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hyperlink" Target="https://github.com/Illania/hackaton202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6.jp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er-vision-2.jpg"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9370" y="-26592"/>
            <a:ext cx="25034667" cy="1376906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 txBox="1"/>
          <p:nvPr>
            <p:ph type="title"/>
          </p:nvPr>
        </p:nvSpPr>
        <p:spPr>
          <a:xfrm>
            <a:off x="1206497" y="944533"/>
            <a:ext cx="21971006" cy="192093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Verdana"/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AiEye</a:t>
            </a:r>
            <a:endParaRPr/>
          </a:p>
        </p:txBody>
      </p:sp>
      <p:sp>
        <p:nvSpPr>
          <p:cNvPr id="78" name="Google Shape;78;p1"/>
          <p:cNvSpPr txBox="1"/>
          <p:nvPr>
            <p:ph idx="1" type="body"/>
          </p:nvPr>
        </p:nvSpPr>
        <p:spPr>
          <a:xfrm>
            <a:off x="957427" y="6270435"/>
            <a:ext cx="22921073" cy="2439933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Verdana"/>
              <a:buNone/>
            </a:pPr>
            <a:r>
              <a:rPr lang="en-US" sz="8000">
                <a:latin typeface="Verdana"/>
                <a:ea typeface="Verdana"/>
                <a:cs typeface="Verdana"/>
                <a:sym typeface="Verdana"/>
              </a:rPr>
              <a:t>ХАКАТОН 2023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Verdana"/>
              <a:buNone/>
            </a:pPr>
            <a:r>
              <a:rPr lang="en-US" sz="5800">
                <a:latin typeface="Verdana"/>
                <a:ea typeface="Verdana"/>
                <a:cs typeface="Verdana"/>
                <a:sym typeface="Verdana"/>
              </a:rPr>
              <a:t>Автоматизированная обработка сканов документов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08" name="Google Shape;208;p10"/>
          <p:cNvSpPr txBox="1"/>
          <p:nvPr/>
        </p:nvSpPr>
        <p:spPr>
          <a:xfrm>
            <a:off x="4986775" y="0"/>
            <a:ext cx="14410500" cy="17178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400"/>
              <a:buFont typeface="Verdana"/>
              <a:buNone/>
            </a:pPr>
            <a:r>
              <a:rPr b="1" i="0" lang="en-US" sz="10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 3. Сравнение</a:t>
            </a:r>
            <a:endParaRPr/>
          </a:p>
        </p:txBody>
      </p:sp>
      <p:sp>
        <p:nvSpPr>
          <p:cNvPr id="209" name="Google Shape;209;p10"/>
          <p:cNvSpPr txBox="1"/>
          <p:nvPr/>
        </p:nvSpPr>
        <p:spPr>
          <a:xfrm>
            <a:off x="1306200" y="2206575"/>
            <a:ext cx="217191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Для оценки эффективности той или иной реализации мы использовали следующие метрики:</a:t>
            </a:r>
            <a:endParaRPr sz="2100"/>
          </a:p>
        </p:txBody>
      </p:sp>
      <p:sp>
        <p:nvSpPr>
          <p:cNvPr id="210" name="Google Shape;210;p10"/>
          <p:cNvSpPr txBox="1"/>
          <p:nvPr/>
        </p:nvSpPr>
        <p:spPr>
          <a:xfrm>
            <a:off x="1614350" y="3707525"/>
            <a:ext cx="21514200" cy="27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Verdana"/>
              <a:buAutoNum type="arabicPeriod"/>
            </a:pP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для задачи сегментации - метрика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IoU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Verdana"/>
              <a:buAutoNum type="arabicPeriod"/>
            </a:pP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для задачи распознания текста -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расстояние Левенштейна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  <a:p>
            <a:pPr indent="-501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Verdana"/>
              <a:buAutoNum type="arabicPeriod"/>
            </a:pP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для задачи классификации   -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F1 мера</a:t>
            </a: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TED Accuracy </a:t>
            </a: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расстояние Левенштейна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1306200" y="6799725"/>
            <a:ext cx="217191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 итоге, для сегментации и распозн</a:t>
            </a:r>
            <a:r>
              <a:rPr lang="en-US" sz="4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а</a:t>
            </a: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ния текста была выбрана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PaddleOCR</a:t>
            </a: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Verdana"/>
              <a:buNone/>
            </a:pP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а для задачи классификации - </a:t>
            </a: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Donut’s Vision Encoder Decoder model</a:t>
            </a:r>
            <a:r>
              <a:rPr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11093500" y="12955458"/>
            <a:ext cx="673000" cy="461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3" name="Google Shape;213;p10"/>
          <p:cNvGrpSpPr/>
          <p:nvPr/>
        </p:nvGrpSpPr>
        <p:grpSpPr>
          <a:xfrm>
            <a:off x="5564962" y="8896994"/>
            <a:ext cx="7135040" cy="3414802"/>
            <a:chOff x="0" y="397927"/>
            <a:chExt cx="7135038" cy="3414801"/>
          </a:xfrm>
        </p:grpSpPr>
        <p:cxnSp>
          <p:nvCxnSpPr>
            <p:cNvPr id="214" name="Google Shape;214;p10"/>
            <p:cNvCxnSpPr/>
            <p:nvPr/>
          </p:nvCxnSpPr>
          <p:spPr>
            <a:xfrm>
              <a:off x="5865037" y="39792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15" name="Google Shape;215;p10"/>
            <p:cNvCxnSpPr/>
            <p:nvPr/>
          </p:nvCxnSpPr>
          <p:spPr>
            <a:xfrm>
              <a:off x="2766237" y="1730004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16" name="Google Shape;216;p10"/>
            <p:cNvCxnSpPr/>
            <p:nvPr/>
          </p:nvCxnSpPr>
          <p:spPr>
            <a:xfrm>
              <a:off x="0" y="2542727"/>
              <a:ext cx="1270000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graphicFrame>
        <p:nvGraphicFramePr>
          <p:cNvPr id="217" name="Google Shape;217;p10"/>
          <p:cNvGraphicFramePr/>
          <p:nvPr/>
        </p:nvGraphicFramePr>
        <p:xfrm>
          <a:off x="1358832" y="84990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{3D838C8C-8524-486E-8BE0-C18A7CBFAA5A}</a:tableStyleId>
              </a:tblPr>
              <a:tblGrid>
                <a:gridCol w="4907500"/>
                <a:gridCol w="16758850"/>
              </a:tblGrid>
              <a:tr h="1079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PaddleOCR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lang="en-US" sz="42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Mean segmentation and OCR precision: </a:t>
                      </a:r>
                      <a:r>
                        <a:rPr i="1" lang="en-US" sz="48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0.47</a:t>
                      </a:r>
                      <a:r>
                        <a:rPr lang="en-US" sz="42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(без обучения) </a:t>
                      </a:r>
                      <a:endParaRPr sz="1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  <a:tr h="95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Donut 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lang="en-US" sz="42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Mean entities Levenshtein ratio: </a:t>
                      </a:r>
                      <a:r>
                        <a:rPr i="1" lang="en-US" sz="48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0.92</a:t>
                      </a:r>
                      <a:endParaRPr sz="1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  <a:tr h="960125"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t/>
                      </a:r>
                      <a:endParaRPr i="0" u="none" cap="none" strike="noStrike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lang="en-US" sz="42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F1 Accuracy: </a:t>
                      </a:r>
                      <a:r>
                        <a:rPr i="1" lang="en-US" sz="48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0.81</a:t>
                      </a:r>
                      <a:endParaRPr sz="1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  <a:tr h="9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t/>
                      </a:r>
                      <a:endParaRPr b="1" sz="4200" u="none" cap="none" strike="noStrike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600"/>
                        <a:buFont typeface="Helvetica Neue"/>
                        <a:buNone/>
                      </a:pPr>
                      <a:r>
                        <a:rPr lang="en-US" sz="42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TED Accuracy:</a:t>
                      </a:r>
                      <a:r>
                        <a:rPr i="1" lang="en-US" sz="48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0.95</a:t>
                      </a:r>
                      <a:endParaRPr sz="1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</a:tbl>
          </a:graphicData>
        </a:graphic>
      </p:graphicFrame>
      <p:sp>
        <p:nvSpPr>
          <p:cNvPr id="218" name="Google Shape;218;p10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9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24" name="Google Shape;224;p11"/>
          <p:cNvSpPr txBox="1"/>
          <p:nvPr/>
        </p:nvSpPr>
        <p:spPr>
          <a:xfrm>
            <a:off x="2603125" y="-50325"/>
            <a:ext cx="191778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i="0" lang="en-US" sz="10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 3. Выбранная модель</a:t>
            </a:r>
            <a:endParaRPr/>
          </a:p>
        </p:txBody>
      </p:sp>
      <p:sp>
        <p:nvSpPr>
          <p:cNvPr id="225" name="Google Shape;225;p11"/>
          <p:cNvSpPr txBox="1"/>
          <p:nvPr/>
        </p:nvSpPr>
        <p:spPr>
          <a:xfrm>
            <a:off x="11093500" y="12955458"/>
            <a:ext cx="673000" cy="461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verview.png"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4357" y="6484163"/>
            <a:ext cx="21535286" cy="511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1203829" y="3029269"/>
            <a:ext cx="219762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Verdana"/>
              <a:buNone/>
            </a:pPr>
            <a:r>
              <a:rPr b="1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Donut Vision Encoder Decoder Model </a:t>
            </a:r>
            <a:r>
              <a:rPr b="0" i="0" lang="en-US" sz="43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- это простая OCR-free модель на базе архитектуры Transformer. Мы использовали модель, уже предобученную на датасете SROIE.</a:t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10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33" name="Google Shape;2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34" name="Google Shape;234;p12"/>
          <p:cNvSpPr txBox="1"/>
          <p:nvPr>
            <p:ph type="title"/>
          </p:nvPr>
        </p:nvSpPr>
        <p:spPr>
          <a:xfrm>
            <a:off x="5287974" y="68950"/>
            <a:ext cx="138081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</a:t>
            </a:r>
            <a:endParaRPr/>
          </a:p>
        </p:txBody>
      </p:sp>
      <p:sp>
        <p:nvSpPr>
          <p:cNvPr id="235" name="Google Shape;235;p12"/>
          <p:cNvSpPr txBox="1"/>
          <p:nvPr/>
        </p:nvSpPr>
        <p:spPr>
          <a:xfrm>
            <a:off x="1048380" y="2455574"/>
            <a:ext cx="222873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Так как мы были недовольны метриками </a:t>
            </a:r>
            <a:r>
              <a:rPr lang="en-US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решения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задач</a:t>
            </a:r>
            <a:r>
              <a:rPr lang="en-US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сегментации, </a:t>
            </a:r>
            <a:r>
              <a:rPr lang="en-US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то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решили попробовать дообучить Paddle OCR.</a:t>
            </a:r>
            <a:endParaRPr/>
          </a:p>
        </p:txBody>
      </p:sp>
      <p:pic>
        <p:nvPicPr>
          <p:cNvPr descr="EX1yC9vjrNFMN0zfZAtAMU6dPJ11gSW0QclbOebNyIdMThE3qIhEX9o3DN-zGcpnMhL2YlbnodZhW5_FpHiQJoC6oY3PGOyVN4PNLJG9xOUEMSEnP6y2Rc7Yy1yLIiTgd6Li1eO2DYQbFl0sGH-JB9BIVD59CqQ21RhmGzRbdoVigpDW37mmHh6zn0POm_W0=s2048.png"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5100" y="4410936"/>
            <a:ext cx="18973800" cy="772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2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11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42" name="Google Shape;2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43" name="Google Shape;243;p13"/>
          <p:cNvSpPr txBox="1"/>
          <p:nvPr>
            <p:ph type="title"/>
          </p:nvPr>
        </p:nvSpPr>
        <p:spPr>
          <a:xfrm>
            <a:off x="1113146" y="8"/>
            <a:ext cx="221577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Дообучение. Процесс.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5723797" y="2971799"/>
            <a:ext cx="17404326" cy="543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Подготовка аннотаций текстового формата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Скачивание необходимой pre-trained модели 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Настройка yml файла параметров конфигурации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Обучение Detector-а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Обучение Recognizer-а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Валидация и тестирование</a:t>
            </a:r>
            <a:endParaRPr/>
          </a:p>
          <a:p>
            <a:pPr indent="-668421" lvl="0" marL="66842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AutoNum type="arabicPeriod"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Сохранение полученной модели</a:t>
            </a:r>
            <a:endParaRPr/>
          </a:p>
        </p:txBody>
      </p:sp>
      <p:pic>
        <p:nvPicPr>
          <p:cNvPr descr="aMxGwUlwT6nbSl8vLMi3uD0bJ5KfEhYh0TJEY_TPhrCoJoEIJ2VnjoRLNOMcNwOYSoYrDxnVkwVWBuAgWevE-4WY_5gkLluAGqOkUSa_BW9GQbvi4AI-rab1I5nabZIEFbwn0jOWkY3C6EiVTJr2YKDBkZA4UdTKzENVDdJHi8vwIl36-P6fXcWnirXubyV3=s2048.png" id="245" name="Google Shape;245;p13"/>
          <p:cNvPicPr preferRelativeResize="0"/>
          <p:nvPr/>
        </p:nvPicPr>
        <p:blipFill rotWithShape="1">
          <a:blip r:embed="rId4">
            <a:alphaModFix amt="48559"/>
          </a:blip>
          <a:srcRect b="0" l="0" r="0" t="0"/>
          <a:stretch/>
        </p:blipFill>
        <p:spPr>
          <a:xfrm>
            <a:off x="1195751" y="8544901"/>
            <a:ext cx="9151399" cy="3746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TfVLF4fzNjaMDV5JkWn0Afmejg-q76Y4Mtkv6XR50d4kjzZq_EtaBV01-JlbucUa5puDR9WWV1Xnq9GQ5dV0u2d3mOqLqab2C1a9Uv3CZoe0PLIeTAbhELZ6FL5bzCG1N9tmEmzJgvWcoIb0TmXetlQEQ3iquuT_qjRSjoQjVFv_jsk4PFu3lP0bdx6uNjmL=s2048.png" id="246" name="Google Shape;246;p13"/>
          <p:cNvPicPr preferRelativeResize="0"/>
          <p:nvPr/>
        </p:nvPicPr>
        <p:blipFill rotWithShape="1">
          <a:blip r:embed="rId5">
            <a:alphaModFix amt="80275"/>
          </a:blip>
          <a:srcRect b="0" l="0" r="0" t="0"/>
          <a:stretch/>
        </p:blipFill>
        <p:spPr>
          <a:xfrm>
            <a:off x="1113157" y="3252225"/>
            <a:ext cx="3998652" cy="423995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47" name="Google Shape;247;p13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12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52" name="Google Shape;252;g1fb45a95b2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4"/>
            <a:ext cx="24761899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  <p:sp>
        <p:nvSpPr>
          <p:cNvPr id="253" name="Google Shape;253;g1fb45a95b2b_0_11"/>
          <p:cNvSpPr txBox="1"/>
          <p:nvPr>
            <p:ph type="title"/>
          </p:nvPr>
        </p:nvSpPr>
        <p:spPr>
          <a:xfrm>
            <a:off x="1379425" y="0"/>
            <a:ext cx="216252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 detector-а.</a:t>
            </a:r>
            <a:endParaRPr/>
          </a:p>
        </p:txBody>
      </p:sp>
      <p:sp>
        <p:nvSpPr>
          <p:cNvPr id="254" name="Google Shape;254;g1fb45a95b2b_0_11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13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5" name="Google Shape;255;g1fb45a95b2b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300" y="2388075"/>
            <a:ext cx="22644623" cy="10537276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60" name="Google Shape;260;g1fb45a95b2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38" y="-4"/>
            <a:ext cx="24761899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  <p:sp>
        <p:nvSpPr>
          <p:cNvPr id="261" name="Google Shape;261;g1fb45a95b2b_0_20"/>
          <p:cNvSpPr txBox="1"/>
          <p:nvPr>
            <p:ph type="title"/>
          </p:nvPr>
        </p:nvSpPr>
        <p:spPr>
          <a:xfrm>
            <a:off x="818113" y="0"/>
            <a:ext cx="230490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 recognizer-а.</a:t>
            </a:r>
            <a:endParaRPr/>
          </a:p>
        </p:txBody>
      </p:sp>
      <p:sp>
        <p:nvSpPr>
          <p:cNvPr id="262" name="Google Shape;262;g1fb45a95b2b_0_20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14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3" name="Google Shape;263;g1fb45a95b2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25" y="2347050"/>
            <a:ext cx="23270748" cy="994232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68" name="Google Shape;2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69" name="Google Shape;269;p14"/>
          <p:cNvSpPr txBox="1"/>
          <p:nvPr>
            <p:ph type="title"/>
          </p:nvPr>
        </p:nvSpPr>
        <p:spPr>
          <a:xfrm>
            <a:off x="1682725" y="0"/>
            <a:ext cx="210186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Дообучение. Метрики.</a:t>
            </a:r>
            <a:endParaRPr/>
          </a:p>
        </p:txBody>
      </p:sp>
      <p:sp>
        <p:nvSpPr>
          <p:cNvPr id="270" name="Google Shape;270;p14"/>
          <p:cNvSpPr txBox="1"/>
          <p:nvPr/>
        </p:nvSpPr>
        <p:spPr>
          <a:xfrm>
            <a:off x="1126082" y="2490624"/>
            <a:ext cx="222873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При обучении мы попробовали и сравнили результаты двух моделей: PP-OCR V3 и ModelNet V3. </a:t>
            </a:r>
            <a:r>
              <a:rPr lang="en-US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Мы пробовали обучать только detector, а также detector + recognizer.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Для каждой модел</a:t>
            </a:r>
            <a:r>
              <a:rPr lang="en-US" sz="5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 детектора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обучение проводилось на 200 эпохах при использовании Premium GPU Google Colab подписки.</a:t>
            </a:r>
            <a:endParaRPr/>
          </a:p>
        </p:txBody>
      </p:sp>
      <p:sp>
        <p:nvSpPr>
          <p:cNvPr id="271" name="Google Shape;271;p14"/>
          <p:cNvSpPr txBox="1"/>
          <p:nvPr/>
        </p:nvSpPr>
        <p:spPr>
          <a:xfrm>
            <a:off x="1048380" y="6905074"/>
            <a:ext cx="2228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Verdana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Обучение помогло нам улучшить метрики по задаче сегментации и OCR. </a:t>
            </a:r>
            <a:endParaRPr/>
          </a:p>
        </p:txBody>
      </p:sp>
      <p:graphicFrame>
        <p:nvGraphicFramePr>
          <p:cNvPr id="272" name="Google Shape;272;p14"/>
          <p:cNvGraphicFramePr/>
          <p:nvPr/>
        </p:nvGraphicFramePr>
        <p:xfrm>
          <a:off x="1126065" y="833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{026546A5-05A6-42A3-A9DD-0872D4589D01}</a:tableStyleId>
              </a:tblPr>
              <a:tblGrid>
                <a:gridCol w="3321575"/>
                <a:gridCol w="5772475"/>
                <a:gridCol w="5918150"/>
                <a:gridCol w="6966575"/>
              </a:tblGrid>
              <a:tr h="695075"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Verdana"/>
                        <a:buNone/>
                      </a:pP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</a:rPr>
                        <a:t>Без</a:t>
                      </a:r>
                      <a:r>
                        <a:rPr lang="en-US" sz="4000" u="none" cap="none" strike="noStrike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1" lang="en-US" sz="4000" u="none" cap="none" strike="noStrike">
                          <a:solidFill>
                            <a:schemeClr val="lt1"/>
                          </a:solidFill>
                        </a:rPr>
                        <a:t>обучения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(Обучение detector)</a:t>
                      </a:r>
                      <a:endParaRPr sz="4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Verdana"/>
                        <a:buNone/>
                      </a:pPr>
                      <a:r>
                        <a:rPr b="1"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ModelNet V3,</a:t>
                      </a:r>
                      <a:endParaRPr b="1" sz="4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Verdana"/>
                        <a:buNone/>
                      </a:pPr>
                      <a:r>
                        <a:rPr b="1" i="1"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 epoch</a:t>
                      </a:r>
                      <a:endParaRPr b="1" i="1" sz="4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Verdana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(Обучение detector)</a:t>
                      </a:r>
                      <a:endParaRPr sz="4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4000"/>
                        <a:buFont typeface="Verdana"/>
                        <a:buNone/>
                      </a:pPr>
                      <a:r>
                        <a:rPr b="1"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Multilingual PP-OCR V3, </a:t>
                      </a:r>
                      <a:r>
                        <a:rPr b="1" i="1"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 epoch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4000"/>
                        <a:buFont typeface="Verdana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(Обучение detector и recognizer)</a:t>
                      </a:r>
                      <a:endParaRPr sz="40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45720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PP-OCR V3, </a:t>
                      </a:r>
                      <a:r>
                        <a:rPr b="1" i="1" lang="en-US" sz="3600">
                          <a:solidFill>
                            <a:schemeClr val="lt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200 epoch (det) + 15 epoch (rec) </a:t>
                      </a:r>
                      <a:endParaRPr b="1" i="1" sz="3600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  <a:tr h="1563975"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0"/>
                        <a:buFont typeface="Helvetica Neue"/>
                        <a:buNone/>
                      </a:pPr>
                      <a:r>
                        <a:rPr b="1" lang="en-US" sz="8000" u="none" cap="none" strike="noStrike">
                          <a:solidFill>
                            <a:srgbClr val="FFFFFF"/>
                          </a:solidFill>
                        </a:rPr>
                        <a:t>0.472</a:t>
                      </a:r>
                      <a:endParaRPr/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0"/>
                        <a:buFont typeface="Helvetica Neue"/>
                        <a:buNone/>
                      </a:pPr>
                      <a:r>
                        <a:rPr b="1" lang="en-US" sz="8000" u="none" cap="none" strike="noStrike">
                          <a:solidFill>
                            <a:srgbClr val="FFFFFF"/>
                          </a:solidFill>
                        </a:rPr>
                        <a:t>0.485</a:t>
                      </a:r>
                      <a:endParaRPr/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0"/>
                        <a:buFont typeface="Helvetica Neue"/>
                        <a:buNone/>
                      </a:pPr>
                      <a:r>
                        <a:rPr b="1" lang="en-US" sz="8000" u="none" cap="none" strike="noStrike">
                          <a:solidFill>
                            <a:srgbClr val="FFFFFF"/>
                          </a:solidFill>
                        </a:rPr>
                        <a:t>0.519</a:t>
                      </a:r>
                      <a:endParaRPr/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0">
                          <a:solidFill>
                            <a:srgbClr val="FFFFFF"/>
                          </a:solidFill>
                        </a:rPr>
                        <a:t>0.54</a:t>
                      </a:r>
                      <a:endParaRPr b="1" sz="8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2C4D"/>
                    </a:solidFill>
                  </a:tcPr>
                </a:tc>
              </a:tr>
            </a:tbl>
          </a:graphicData>
        </a:graphic>
      </p:graphicFrame>
      <p:sp>
        <p:nvSpPr>
          <p:cNvPr id="273" name="Google Shape;273;p14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15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78" name="Google Shape;278;g1fb45a95b2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4"/>
            <a:ext cx="24761899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  <p:sp>
        <p:nvSpPr>
          <p:cNvPr id="279" name="Google Shape;279;g1fb45a95b2b_0_0"/>
          <p:cNvSpPr txBox="1"/>
          <p:nvPr>
            <p:ph type="title"/>
          </p:nvPr>
        </p:nvSpPr>
        <p:spPr>
          <a:xfrm>
            <a:off x="719125" y="0"/>
            <a:ext cx="229458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4. Дообучение с PP-OCR v3.</a:t>
            </a:r>
            <a:endParaRPr/>
          </a:p>
        </p:txBody>
      </p:sp>
      <p:sp>
        <p:nvSpPr>
          <p:cNvPr id="280" name="Google Shape;280;g1fb45a95b2b_0_0"/>
          <p:cNvSpPr txBox="1"/>
          <p:nvPr/>
        </p:nvSpPr>
        <p:spPr>
          <a:xfrm>
            <a:off x="429675" y="1785825"/>
            <a:ext cx="227196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PP-OCR v3</a:t>
            </a:r>
            <a:r>
              <a:rPr lang="en-US" sz="3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— это двухэтапная система OCR, в которой алгоритмом распознавания текста является DB, а алгоритмом распознавания текста — SVTR. Кроме того, между модулями обнаружения и распознавания добавлен классификатор направления текста для работы с текстом в разных направлениях.</a:t>
            </a:r>
            <a:endParaRPr sz="3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g1fb45a95b2b_0_0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16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2" name="Google Shape;282;g1fb45a95b2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350" y="4492525"/>
            <a:ext cx="17253299" cy="886252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87" name="Google Shape;2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88" name="Google Shape;288;p15"/>
          <p:cNvSpPr txBox="1"/>
          <p:nvPr/>
        </p:nvSpPr>
        <p:spPr>
          <a:xfrm>
            <a:off x="4931125" y="0"/>
            <a:ext cx="145218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i="0" lang="en-US" sz="9984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 5. Финализация</a:t>
            </a:r>
            <a:endParaRPr/>
          </a:p>
        </p:txBody>
      </p:sp>
      <p:sp>
        <p:nvSpPr>
          <p:cNvPr id="289" name="Google Shape;289;p15"/>
          <p:cNvSpPr txBox="1"/>
          <p:nvPr/>
        </p:nvSpPr>
        <p:spPr>
          <a:xfrm>
            <a:off x="1048345" y="4112999"/>
            <a:ext cx="222873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Итоговое решение было оформлено в виде Google Colab ноутбука и размещено на </a:t>
            </a:r>
            <a:r>
              <a:rPr b="0" i="0" lang="en-US" sz="5000" u="sng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https://github.com/Illania/hackaton2023</a:t>
            </a: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Verdana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Итоговый код позволяет получать на выходе txt-файлы с информацией о найденных сегментах и распознанном тексте, а также txt-файлы с информацией о найденных именованных сущностях.</a:t>
            </a:r>
            <a:endParaRPr/>
          </a:p>
        </p:txBody>
      </p:sp>
      <p:sp>
        <p:nvSpPr>
          <p:cNvPr id="290" name="Google Shape;290;p15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17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295" name="Google Shape;2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296" name="Google Shape;296;p16"/>
          <p:cNvSpPr txBox="1"/>
          <p:nvPr/>
        </p:nvSpPr>
        <p:spPr>
          <a:xfrm>
            <a:off x="2266375" y="0"/>
            <a:ext cx="19851300" cy="17259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i="0" lang="en-US" sz="10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Post scriptum - что дальше? </a:t>
            </a:r>
            <a:endParaRPr/>
          </a:p>
        </p:txBody>
      </p:sp>
      <p:sp>
        <p:nvSpPr>
          <p:cNvPr id="297" name="Google Shape;297;p16"/>
          <p:cNvSpPr txBox="1"/>
          <p:nvPr/>
        </p:nvSpPr>
        <p:spPr>
          <a:xfrm>
            <a:off x="755259" y="2819400"/>
            <a:ext cx="13595545" cy="584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 первую очередь можно продолжить обучать модель. 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Verdana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Мы также заметили, что на некоторых чеках есть рукописные пометки, которые дублируют финальную цену. Для дополнительной проверки можно распознавать и использовать их.</a:t>
            </a:r>
            <a:endParaRPr b="0" i="0" sz="1200" u="none" cap="none" strike="noStrike">
              <a:solidFill>
                <a:srgbClr val="5E5E5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image3.jpeg" id="298" name="Google Shape;298;p16"/>
          <p:cNvPicPr preferRelativeResize="0"/>
          <p:nvPr/>
        </p:nvPicPr>
        <p:blipFill rotWithShape="1">
          <a:blip r:embed="rId4">
            <a:alphaModFix amt="70148"/>
          </a:blip>
          <a:srcRect b="0" l="0" r="0" t="0"/>
          <a:stretch/>
        </p:blipFill>
        <p:spPr>
          <a:xfrm>
            <a:off x="19224031" y="3136664"/>
            <a:ext cx="4188455" cy="8087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VF-97v6YORfwal1pvqZnctiVf9avF0rj8P5hkImlWw-ShSVguYzJRzpi4085xPs51LboPncvu5Gw75jSToQGxa_t1GMJzx6B8TdeYKnJt02oVKeyM1fenoMijbhKvE_Mv4Q_QL_TwIpFLOfvBtN80s5lkljRfLlA9CJOZfLQTzLadfeh_r-DKoRp_BDbzn5=s2048.jpg" id="299" name="Google Shape;299;p16"/>
          <p:cNvPicPr preferRelativeResize="0"/>
          <p:nvPr/>
        </p:nvPicPr>
        <p:blipFill rotWithShape="1">
          <a:blip r:embed="rId5">
            <a:alphaModFix amt="70265"/>
          </a:blip>
          <a:srcRect b="0" l="0" r="0" t="0"/>
          <a:stretch/>
        </p:blipFill>
        <p:spPr>
          <a:xfrm>
            <a:off x="14939205" y="3136664"/>
            <a:ext cx="3696425" cy="80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18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83" name="Google Shape;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Screenshot 2023-01-21 at 23.49.31.png" id="84" name="Google Shape;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931" y="7454989"/>
            <a:ext cx="17902139" cy="5726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21 at 23.48.48.png" id="85" name="Google Shape;8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0931" y="1953636"/>
            <a:ext cx="17902139" cy="569314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>
            <p:ph type="title"/>
          </p:nvPr>
        </p:nvSpPr>
        <p:spPr>
          <a:xfrm>
            <a:off x="6541651" y="-31900"/>
            <a:ext cx="11300700" cy="17031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lang="en-US" sz="10300">
                <a:latin typeface="Verdana"/>
                <a:ea typeface="Verdana"/>
                <a:cs typeface="Verdana"/>
                <a:sym typeface="Verdana"/>
              </a:rPr>
              <a:t>Состав команды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306" name="Google Shape;306;p17"/>
          <p:cNvSpPr txBox="1"/>
          <p:nvPr>
            <p:ph type="title"/>
          </p:nvPr>
        </p:nvSpPr>
        <p:spPr>
          <a:xfrm>
            <a:off x="2368375" y="2457875"/>
            <a:ext cx="19647300" cy="24885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Font typeface="Verdana"/>
              <a:buNone/>
            </a:pPr>
            <a:r>
              <a:rPr lang="en-US" sz="1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 aspera ad astra</a:t>
            </a:r>
            <a:endParaRPr/>
          </a:p>
        </p:txBody>
      </p:sp>
      <p:sp>
        <p:nvSpPr>
          <p:cNvPr id="307" name="Google Shape;307;p17"/>
          <p:cNvSpPr txBox="1"/>
          <p:nvPr/>
        </p:nvSpPr>
        <p:spPr>
          <a:xfrm>
            <a:off x="2427635" y="5759353"/>
            <a:ext cx="19528800" cy="18534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D0FF"/>
              </a:buClr>
              <a:buSzPct val="100000"/>
              <a:buFont typeface="Verdana"/>
              <a:buNone/>
            </a:pPr>
            <a:r>
              <a:rPr b="1" i="0" lang="en-US" sz="10400" u="none" cap="none" strike="noStrike">
                <a:solidFill>
                  <a:srgbClr val="7FD0FF"/>
                </a:solidFill>
                <a:latin typeface="Verdana"/>
                <a:ea typeface="Verdana"/>
                <a:cs typeface="Verdana"/>
                <a:sym typeface="Verdana"/>
              </a:rPr>
              <a:t>“Через тернии к звездам”</a:t>
            </a:r>
            <a:endParaRPr/>
          </a:p>
        </p:txBody>
      </p:sp>
      <p:sp>
        <p:nvSpPr>
          <p:cNvPr id="308" name="Google Shape;308;p17"/>
          <p:cNvSpPr txBox="1"/>
          <p:nvPr/>
        </p:nvSpPr>
        <p:spPr>
          <a:xfrm>
            <a:off x="8926225" y="12289375"/>
            <a:ext cx="152229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D0FF"/>
              </a:buClr>
              <a:buSzPct val="100000"/>
              <a:buFont typeface="Verdana"/>
              <a:buNone/>
            </a:pPr>
            <a:r>
              <a:rPr b="1" i="1" lang="en-US" sz="5000" u="none" cap="none" strike="noStrike">
                <a:solidFill>
                  <a:srgbClr val="7FD0FF"/>
                </a:solidFill>
                <a:latin typeface="Verdana"/>
                <a:ea typeface="Verdana"/>
                <a:cs typeface="Verdana"/>
                <a:sym typeface="Verdana"/>
              </a:rPr>
              <a:t>Луций Анней Сенека (4 до н. э. - 65 н. э.)</a:t>
            </a:r>
            <a:endParaRPr/>
          </a:p>
        </p:txBody>
      </p:sp>
      <p:sp>
        <p:nvSpPr>
          <p:cNvPr id="309" name="Google Shape;309;p17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19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314" name="Google Shape;3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7tiruDcC9iwVl0WK7EqoXtApTlx9YO-7fJc9frD0fafHUsN3M8iAD5dC1mAf5I7KX_wy-L5GZFVft7HFIANhOxARQfoqofEFynhxl-Il13DYmJDVxNsAYdfjVWcLy4XqhxrosEL2ENd4WUT7V4oHOF8wE1FdQAbla4vcllySY30lpcHrnBenE7qn9X36B6zp=s2048.png" id="315" name="Google Shape;315;p18"/>
          <p:cNvPicPr preferRelativeResize="0"/>
          <p:nvPr/>
        </p:nvPicPr>
        <p:blipFill rotWithShape="1">
          <a:blip r:embed="rId4">
            <a:alphaModFix amt="61385"/>
          </a:blip>
          <a:srcRect b="0" l="0" r="0" t="0"/>
          <a:stretch/>
        </p:blipFill>
        <p:spPr>
          <a:xfrm>
            <a:off x="7839723" y="672119"/>
            <a:ext cx="8704554" cy="1160607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 txBox="1"/>
          <p:nvPr>
            <p:ph type="title"/>
          </p:nvPr>
        </p:nvSpPr>
        <p:spPr>
          <a:xfrm>
            <a:off x="2044788" y="5299570"/>
            <a:ext cx="22150800" cy="23511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/>
              <a:buNone/>
            </a:pPr>
            <a:r>
              <a:rPr lang="en-US" sz="1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Спасибо за внимание!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22959650" y="14014525"/>
            <a:ext cx="12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93" name="Google Shape;93;p3"/>
          <p:cNvSpPr txBox="1"/>
          <p:nvPr>
            <p:ph type="title"/>
          </p:nvPr>
        </p:nvSpPr>
        <p:spPr>
          <a:xfrm>
            <a:off x="5479350" y="0"/>
            <a:ext cx="134253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Постановка задачи</a:t>
            </a:r>
            <a:endParaRPr/>
          </a:p>
        </p:txBody>
      </p:sp>
      <p:sp>
        <p:nvSpPr>
          <p:cNvPr id="94" name="Google Shape;94;p3"/>
          <p:cNvSpPr txBox="1"/>
          <p:nvPr/>
        </p:nvSpPr>
        <p:spPr>
          <a:xfrm>
            <a:off x="1276566" y="3039614"/>
            <a:ext cx="217149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Verdana"/>
              <a:buNone/>
            </a:pPr>
            <a:r>
              <a:rPr i="0" lang="en-US" sz="4500" u="sng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Цель: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Verdana"/>
              <a:buNone/>
            </a:pP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i="0" sz="4500" u="none" cap="none" strike="noStrike">
              <a:solidFill>
                <a:srgbClr val="5E5E5E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00"/>
              <a:buFont typeface="Verdana"/>
              <a:buNone/>
            </a:pP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Распозна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ть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именованн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ые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сущност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на отсканированных чеках.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417525" y="6861625"/>
            <a:ext cx="234330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Verdana"/>
              <a:buNone/>
            </a:pPr>
            <a:r>
              <a:rPr i="0" lang="en-US" sz="4500" u="sng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Этапы решения задачи: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Verdana"/>
              <a:buNone/>
            </a:pP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  <a:p>
            <a:pPr indent="-784224" lvl="0" marL="77787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Verdana"/>
              <a:buAutoNum type="arabicPeriod"/>
            </a:pP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Выдел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ить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отдельны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е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сегмент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ы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сущностей на скане (Visual Recognition).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  <a:p>
            <a:pPr indent="-784224" lvl="0" marL="77787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Verdana"/>
              <a:buAutoNum type="arabicPeriod"/>
            </a:pP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Распозна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ть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тип каждого отдельного сегмента (Classification).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  <a:p>
            <a:pPr indent="-784224" lvl="0" marL="77787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Verdana"/>
              <a:buAutoNum type="arabicPeriod"/>
            </a:pP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Сформировать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файл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ы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с итогом, протестирова</a:t>
            </a:r>
            <a:r>
              <a:rPr lang="en-US" sz="4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ть программу</a:t>
            </a:r>
            <a:r>
              <a:rPr i="0" lang="en-US" sz="45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4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02" name="Google Shape;102;p4"/>
          <p:cNvSpPr txBox="1"/>
          <p:nvPr>
            <p:ph type="title"/>
          </p:nvPr>
        </p:nvSpPr>
        <p:spPr>
          <a:xfrm>
            <a:off x="5436475" y="-31900"/>
            <a:ext cx="135111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Структура датасета</a:t>
            </a:r>
            <a:endParaRPr/>
          </a:p>
        </p:txBody>
      </p:sp>
      <p:pic>
        <p:nvPicPr>
          <p:cNvPr descr="Screenshot 2023-01-22 at 03.38.09.png"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0" y="3175000"/>
            <a:ext cx="4868096" cy="6133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00016469670.jpg" id="104" name="Google Shape;10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8294" y="6594482"/>
            <a:ext cx="3301779" cy="6375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4"/>
          <p:cNvCxnSpPr>
            <a:endCxn id="104" idx="1"/>
          </p:cNvCxnSpPr>
          <p:nvPr/>
        </p:nvCxnSpPr>
        <p:spPr>
          <a:xfrm>
            <a:off x="5447694" y="8940960"/>
            <a:ext cx="4680600" cy="841200"/>
          </a:xfrm>
          <a:prstGeom prst="straightConnector1">
            <a:avLst/>
          </a:prstGeom>
          <a:noFill/>
          <a:ln cap="flat" cmpd="sng" w="127000">
            <a:solidFill>
              <a:srgbClr val="0076B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Screenshot 2023-01-22 at 03.41.08.png" id="106" name="Google Shape;10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9850" y="5320539"/>
            <a:ext cx="9203258" cy="3074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3-01-22 at 03.41.29.png" id="107" name="Google Shape;10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5301" y="2963042"/>
            <a:ext cx="9247337" cy="1387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4"/>
          <p:cNvCxnSpPr/>
          <p:nvPr/>
        </p:nvCxnSpPr>
        <p:spPr>
          <a:xfrm flipH="1" rot="10800000">
            <a:off x="5536210" y="5761956"/>
            <a:ext cx="8743500" cy="1449900"/>
          </a:xfrm>
          <a:prstGeom prst="straightConnector1">
            <a:avLst/>
          </a:prstGeom>
          <a:noFill/>
          <a:ln cap="flat" cmpd="sng" w="127000">
            <a:solidFill>
              <a:srgbClr val="0076B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09" name="Google Shape;109;p4"/>
          <p:cNvCxnSpPr>
            <a:endCxn id="107" idx="1"/>
          </p:cNvCxnSpPr>
          <p:nvPr/>
        </p:nvCxnSpPr>
        <p:spPr>
          <a:xfrm flipH="1" rot="10800000">
            <a:off x="5447901" y="3656593"/>
            <a:ext cx="3107400" cy="1318800"/>
          </a:xfrm>
          <a:prstGeom prst="straightConnector1">
            <a:avLst/>
          </a:prstGeom>
          <a:noFill/>
          <a:ln cap="flat" cmpd="sng" w="127000">
            <a:solidFill>
              <a:srgbClr val="0076B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10" name="Google Shape;110;p4"/>
          <p:cNvSpPr txBox="1"/>
          <p:nvPr/>
        </p:nvSpPr>
        <p:spPr>
          <a:xfrm>
            <a:off x="15173150" y="2470450"/>
            <a:ext cx="26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X00016469620.txt</a:t>
            </a:r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20783600" y="4827950"/>
            <a:ext cx="262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X00016469620.txt</a:t>
            </a:r>
            <a:endParaRPr/>
          </a:p>
        </p:txBody>
      </p:sp>
      <p:sp>
        <p:nvSpPr>
          <p:cNvPr id="112" name="Google Shape;112;p4"/>
          <p:cNvSpPr txBox="1"/>
          <p:nvPr/>
        </p:nvSpPr>
        <p:spPr>
          <a:xfrm>
            <a:off x="10695275" y="12969850"/>
            <a:ext cx="27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X00016469620.jpg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19" name="Google Shape;119;p5"/>
          <p:cNvSpPr txBox="1"/>
          <p:nvPr>
            <p:ph type="title"/>
          </p:nvPr>
        </p:nvSpPr>
        <p:spPr>
          <a:xfrm>
            <a:off x="5487925" y="0"/>
            <a:ext cx="134082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9900">
                <a:latin typeface="Verdana"/>
                <a:ea typeface="Verdana"/>
                <a:cs typeface="Verdana"/>
                <a:sym typeface="Verdana"/>
              </a:rPr>
              <a:t>Итоговый результат</a:t>
            </a:r>
            <a:endParaRPr/>
          </a:p>
        </p:txBody>
      </p:sp>
      <p:pic>
        <p:nvPicPr>
          <p:cNvPr descr="easyocr.png"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5049" y="2639231"/>
            <a:ext cx="4492547" cy="10133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11036783" y="2533745"/>
            <a:ext cx="9608009" cy="7459066"/>
          </a:xfrm>
          <a:prstGeom prst="rect">
            <a:avLst/>
          </a:prstGeom>
          <a:solidFill>
            <a:srgbClr val="0076BA">
              <a:alpha val="44313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76,50,323,50,323,84,76,84,TAN WOON YANN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110,165,315,165,315,188,110,188,INDAH GIFT &amp; HOME DECO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126,191,297,191,297,214,126,214,27,JALAN DEDAP 13,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129,218,287,218,287,236,129,236,TAMAN JOHOR JAYA,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100,243,324,243,324,261,100,261,81100 JOHOR BAHRU,JOHOR.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70,268,201,268,201,285,70,285,TEL:07-3507405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221,267,356,267,356,286,221,286,FAX:07-3558160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177,317,241,317,241,336,177,336,RECEIPT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16,364,257,364,257,392,16,392,19/10/2018 20:49:59 #01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25,395,132,395,132,412,25,412,CASHIER: CN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181,393,390,393,390,410,181,410,LOCATION/SP: 05 /0531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26,445,129,445,129,463,26,463,MB: MO26588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25,468,127,468,127,489,25,489,ROOM NO: 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286,466,400,466,400,488,286,488,050100035279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24,518,114,518,114,538,24,538,DESC/ITEM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182,519,213,519,213,538,182,538,QTY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239,518,288,518,288,534,239,534,PRICE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308,517,371,517,371,534,308,534,AMT(RM)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25,543,273,543,273,559,25,559,ST-PRIVILEGE CARD/GD INDAH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>
          <a:xfrm>
            <a:off x="13186677" y="6897233"/>
            <a:ext cx="9608009" cy="829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7639598" y="10813544"/>
            <a:ext cx="13005300" cy="2688600"/>
          </a:xfrm>
          <a:prstGeom prst="rect">
            <a:avLst/>
          </a:prstGeom>
          <a:solidFill>
            <a:srgbClr val="0076BA">
              <a:alpha val="44313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"company": "INDAH GIFT &amp; HOME DECO",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"date": "19/10/2018",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"address": "27, JALAN DEDAP 13, TAMAN JOHOR JAYA, 81100 JOHOR BAHRU, JOHOR.",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"total": "60.30"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/>
          </a:p>
        </p:txBody>
      </p:sp>
      <p:cxnSp>
        <p:nvCxnSpPr>
          <p:cNvPr id="124" name="Google Shape;124;p5"/>
          <p:cNvCxnSpPr/>
          <p:nvPr/>
        </p:nvCxnSpPr>
        <p:spPr>
          <a:xfrm>
            <a:off x="5843992" y="5736861"/>
            <a:ext cx="5220600" cy="4200"/>
          </a:xfrm>
          <a:prstGeom prst="straightConnector1">
            <a:avLst/>
          </a:prstGeom>
          <a:noFill/>
          <a:ln cap="flat" cmpd="sng" w="127000">
            <a:solidFill>
              <a:srgbClr val="0076B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5" name="Google Shape;125;p5"/>
          <p:cNvCxnSpPr/>
          <p:nvPr/>
        </p:nvCxnSpPr>
        <p:spPr>
          <a:xfrm>
            <a:off x="5843992" y="8149365"/>
            <a:ext cx="3425400" cy="2643900"/>
          </a:xfrm>
          <a:prstGeom prst="straightConnector1">
            <a:avLst/>
          </a:prstGeom>
          <a:noFill/>
          <a:ln cap="flat" cmpd="sng" w="127000">
            <a:solidFill>
              <a:srgbClr val="0076BA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26" name="Google Shape;126;p5"/>
          <p:cNvSpPr txBox="1"/>
          <p:nvPr/>
        </p:nvSpPr>
        <p:spPr>
          <a:xfrm>
            <a:off x="17896300" y="2041150"/>
            <a:ext cx="274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X00016469619.txt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17896300" y="10320950"/>
            <a:ext cx="274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X00016469619.txt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865050" y="2146625"/>
            <a:ext cx="274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X00016469619.jpg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35" name="Google Shape;135;p6"/>
          <p:cNvSpPr txBox="1"/>
          <p:nvPr>
            <p:ph type="title"/>
          </p:nvPr>
        </p:nvSpPr>
        <p:spPr>
          <a:xfrm>
            <a:off x="5543513" y="0"/>
            <a:ext cx="123858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План реализации</a:t>
            </a:r>
            <a:endParaRPr/>
          </a:p>
        </p:txBody>
      </p:sp>
      <p:graphicFrame>
        <p:nvGraphicFramePr>
          <p:cNvPr id="136" name="Google Shape;136;p6"/>
          <p:cNvGraphicFramePr/>
          <p:nvPr/>
        </p:nvGraphicFramePr>
        <p:xfrm>
          <a:off x="1212850" y="3585016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{3D838C8C-8524-486E-8BE0-C18A7CBFAA5A}</a:tableStyleId>
              </a:tblPr>
              <a:tblGrid>
                <a:gridCol w="4391650"/>
                <a:gridCol w="4391650"/>
                <a:gridCol w="4391650"/>
                <a:gridCol w="4391650"/>
                <a:gridCol w="4391650"/>
              </a:tblGrid>
              <a:tr h="16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Helvetica Neue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FFFFFF"/>
                          </a:solidFill>
                        </a:rPr>
                        <a:t>Пн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Helvetica Neue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FFFFFF"/>
                          </a:solidFill>
                        </a:rPr>
                        <a:t>Вт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Helvetica Neue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FFFFFF"/>
                          </a:solidFill>
                        </a:rPr>
                        <a:t>Ср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Helvetica Neue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FFFFFF"/>
                          </a:solidFill>
                        </a:rPr>
                        <a:t>Чт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5000"/>
                        <a:buFont typeface="Helvetica Neue"/>
                        <a:buNone/>
                      </a:pPr>
                      <a:r>
                        <a:rPr b="1" lang="en-US" sz="5000" u="none" cap="none" strike="noStrike">
                          <a:solidFill>
                            <a:srgbClr val="FFFFFF"/>
                          </a:solidFill>
                        </a:rPr>
                        <a:t>Пт</a:t>
                      </a:r>
                      <a:endParaRPr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64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Helvetica Neue"/>
                        <a:buNone/>
                      </a:pPr>
                      <a:r>
                        <a:t/>
                      </a:r>
                      <a:endParaRPr sz="3200" u="none" cap="none" strike="noStrike"/>
                    </a:p>
                  </a:txBody>
                  <a:tcPr marT="50800" marB="50800" marR="50800" marL="50800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7" name="Google Shape;137;p6"/>
          <p:cNvGrpSpPr/>
          <p:nvPr/>
        </p:nvGrpSpPr>
        <p:grpSpPr>
          <a:xfrm>
            <a:off x="1894000" y="5706849"/>
            <a:ext cx="3215739" cy="4164157"/>
            <a:chOff x="-1" y="0"/>
            <a:chExt cx="3087900" cy="3998614"/>
          </a:xfrm>
        </p:grpSpPr>
        <p:sp>
          <p:nvSpPr>
            <p:cNvPr id="138" name="Google Shape;138;p6"/>
            <p:cNvSpPr/>
            <p:nvPr/>
          </p:nvSpPr>
          <p:spPr>
            <a:xfrm>
              <a:off x="0" y="0"/>
              <a:ext cx="3087766" cy="3998614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</a:path>
              </a:pathLst>
            </a:custGeom>
            <a:solidFill>
              <a:srgbClr val="004D80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6"/>
            <p:cNvSpPr txBox="1"/>
            <p:nvPr/>
          </p:nvSpPr>
          <p:spPr>
            <a:xfrm>
              <a:off x="-1" y="1205556"/>
              <a:ext cx="3087900" cy="15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Исследование+</a:t>
              </a:r>
              <a:endPara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Поиск</a:t>
              </a:r>
              <a:endParaRPr/>
            </a:p>
          </p:txBody>
        </p:sp>
      </p:grpSp>
      <p:grpSp>
        <p:nvGrpSpPr>
          <p:cNvPr id="140" name="Google Shape;140;p6"/>
          <p:cNvGrpSpPr/>
          <p:nvPr/>
        </p:nvGrpSpPr>
        <p:grpSpPr>
          <a:xfrm>
            <a:off x="6062044" y="5662856"/>
            <a:ext cx="2663402" cy="3449019"/>
            <a:chOff x="-1" y="-1"/>
            <a:chExt cx="2663400" cy="3449018"/>
          </a:xfrm>
        </p:grpSpPr>
        <p:sp>
          <p:nvSpPr>
            <p:cNvPr id="141" name="Google Shape;141;p6"/>
            <p:cNvSpPr/>
            <p:nvPr/>
          </p:nvSpPr>
          <p:spPr>
            <a:xfrm>
              <a:off x="-1" y="-1"/>
              <a:ext cx="2663363" cy="3449018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7"/>
                    <a:pt x="15018" y="86"/>
                  </a:cubicBezTo>
                  <a:close/>
                </a:path>
              </a:pathLst>
            </a:custGeom>
            <a:solidFill>
              <a:srgbClr val="FF968D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2" name="Google Shape;142;p6"/>
            <p:cNvSpPr txBox="1"/>
            <p:nvPr/>
          </p:nvSpPr>
          <p:spPr>
            <a:xfrm>
              <a:off x="-1" y="1426057"/>
              <a:ext cx="2663400" cy="10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Реализация </a:t>
              </a:r>
              <a:r>
                <a:rPr lang="en-US" sz="3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N</a:t>
              </a:r>
              <a:endParaRPr/>
            </a:p>
          </p:txBody>
        </p:sp>
      </p:grpSp>
      <p:grpSp>
        <p:nvGrpSpPr>
          <p:cNvPr id="143" name="Google Shape;143;p6"/>
          <p:cNvGrpSpPr/>
          <p:nvPr/>
        </p:nvGrpSpPr>
        <p:grpSpPr>
          <a:xfrm>
            <a:off x="6616074" y="8230750"/>
            <a:ext cx="2758575" cy="3336012"/>
            <a:chOff x="-182405" y="9"/>
            <a:chExt cx="2758575" cy="3336012"/>
          </a:xfrm>
        </p:grpSpPr>
        <p:sp>
          <p:nvSpPr>
            <p:cNvPr id="144" name="Google Shape;144;p6"/>
            <p:cNvSpPr/>
            <p:nvPr/>
          </p:nvSpPr>
          <p:spPr>
            <a:xfrm>
              <a:off x="-182405" y="9"/>
              <a:ext cx="2758482" cy="3336012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7"/>
                    <a:pt x="15018" y="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-182330" y="1369559"/>
              <a:ext cx="2758500" cy="10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Реализация</a:t>
              </a:r>
              <a:endParaRPr b="0" i="0" sz="32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lang="en-US" sz="3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1</a:t>
              </a:r>
              <a:endParaRPr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46" name="Google Shape;146;p6"/>
          <p:cNvGrpSpPr/>
          <p:nvPr/>
        </p:nvGrpSpPr>
        <p:grpSpPr>
          <a:xfrm>
            <a:off x="10295241" y="5521068"/>
            <a:ext cx="2882347" cy="3732597"/>
            <a:chOff x="-1" y="0"/>
            <a:chExt cx="2882346" cy="3732596"/>
          </a:xfrm>
        </p:grpSpPr>
        <p:sp>
          <p:nvSpPr>
            <p:cNvPr id="147" name="Google Shape;147;p6"/>
            <p:cNvSpPr/>
            <p:nvPr/>
          </p:nvSpPr>
          <p:spPr>
            <a:xfrm>
              <a:off x="-1" y="0"/>
              <a:ext cx="2882345" cy="3732596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-1" y="1567847"/>
              <a:ext cx="2882346" cy="596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Сравнение</a:t>
              </a:r>
              <a:endParaRPr/>
            </a:p>
          </p:txBody>
        </p:sp>
      </p:grpSp>
      <p:grpSp>
        <p:nvGrpSpPr>
          <p:cNvPr id="149" name="Google Shape;149;p6"/>
          <p:cNvGrpSpPr/>
          <p:nvPr/>
        </p:nvGrpSpPr>
        <p:grpSpPr>
          <a:xfrm>
            <a:off x="10880976" y="7917590"/>
            <a:ext cx="2576107" cy="3336024"/>
            <a:chOff x="0" y="-1"/>
            <a:chExt cx="2576106" cy="3336023"/>
          </a:xfrm>
        </p:grpSpPr>
        <p:sp>
          <p:nvSpPr>
            <p:cNvPr id="150" name="Google Shape;150;p6"/>
            <p:cNvSpPr/>
            <p:nvPr/>
          </p:nvSpPr>
          <p:spPr>
            <a:xfrm>
              <a:off x="0" y="-1"/>
              <a:ext cx="2576106" cy="3336023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7"/>
                    <a:pt x="15018" y="8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0" y="874260"/>
              <a:ext cx="2576105" cy="15875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Выбор лучших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моделей</a:t>
              </a:r>
              <a:endParaRPr/>
            </a:p>
          </p:txBody>
        </p:sp>
      </p:grpSp>
      <p:grpSp>
        <p:nvGrpSpPr>
          <p:cNvPr id="152" name="Google Shape;152;p6"/>
          <p:cNvGrpSpPr/>
          <p:nvPr/>
        </p:nvGrpSpPr>
        <p:grpSpPr>
          <a:xfrm>
            <a:off x="14747422" y="5719354"/>
            <a:ext cx="2576107" cy="3336024"/>
            <a:chOff x="0" y="-1"/>
            <a:chExt cx="2576106" cy="3336023"/>
          </a:xfrm>
        </p:grpSpPr>
        <p:sp>
          <p:nvSpPr>
            <p:cNvPr id="153" name="Google Shape;153;p6"/>
            <p:cNvSpPr/>
            <p:nvPr/>
          </p:nvSpPr>
          <p:spPr>
            <a:xfrm>
              <a:off x="0" y="-1"/>
              <a:ext cx="2576106" cy="3336023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7"/>
                    <a:pt x="15018" y="86"/>
                  </a:cubicBezTo>
                  <a:close/>
                </a:path>
              </a:pathLst>
            </a:custGeom>
            <a:solidFill>
              <a:srgbClr val="FF94C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0" y="1388610"/>
              <a:ext cx="2576105" cy="558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Verdana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Дообучение</a:t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15963531" y="7971022"/>
            <a:ext cx="2493589" cy="3229164"/>
            <a:chOff x="0" y="0"/>
            <a:chExt cx="2493588" cy="3229163"/>
          </a:xfrm>
        </p:grpSpPr>
        <p:sp>
          <p:nvSpPr>
            <p:cNvPr id="156" name="Google Shape;156;p6"/>
            <p:cNvSpPr/>
            <p:nvPr/>
          </p:nvSpPr>
          <p:spPr>
            <a:xfrm>
              <a:off x="0" y="0"/>
              <a:ext cx="2493588" cy="3229163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</a:path>
              </a:pathLst>
            </a:custGeom>
            <a:solidFill>
              <a:srgbClr val="960E5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0" y="1354231"/>
              <a:ext cx="2493588" cy="520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Verdana"/>
                <a:buNone/>
              </a:pPr>
              <a:r>
                <a:rPr b="0" i="0" lang="en-US" sz="27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Оптимизация</a:t>
              </a:r>
              <a:endParaRPr/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9356277" y="5839868"/>
            <a:ext cx="3215629" cy="4164193"/>
            <a:chOff x="-1" y="-1"/>
            <a:chExt cx="3215627" cy="4164192"/>
          </a:xfrm>
        </p:grpSpPr>
        <p:sp>
          <p:nvSpPr>
            <p:cNvPr id="159" name="Google Shape;159;p6"/>
            <p:cNvSpPr/>
            <p:nvPr/>
          </p:nvSpPr>
          <p:spPr>
            <a:xfrm>
              <a:off x="-1" y="-1"/>
              <a:ext cx="3215627" cy="4164192"/>
            </a:xfrm>
            <a:custGeom>
              <a:rect b="b" l="l" r="r" t="t"/>
              <a:pathLst>
                <a:path extrusionOk="0" h="21600" w="2160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0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</a:path>
              </a:pathLst>
            </a:custGeom>
            <a:solidFill>
              <a:srgbClr val="00AB8E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-1" y="1783645"/>
              <a:ext cx="3215627" cy="596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Verdana"/>
                <a:buNone/>
              </a:pPr>
              <a:r>
                <a:rPr b="0" i="0" lang="en-US" sz="3200" u="none" cap="none" strike="noStrik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Финализация</a:t>
              </a:r>
              <a:endParaRPr/>
            </a:p>
          </p:txBody>
        </p:sp>
      </p:grpSp>
      <p:sp>
        <p:nvSpPr>
          <p:cNvPr id="161" name="Google Shape;161;p6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67" name="Google Shape;167;p7"/>
          <p:cNvSpPr txBox="1"/>
          <p:nvPr/>
        </p:nvSpPr>
        <p:spPr>
          <a:xfrm>
            <a:off x="4011338" y="0"/>
            <a:ext cx="14432100" cy="17205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85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i="0" lang="en-US" sz="10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 1. Исследование</a:t>
            </a:r>
            <a:endParaRPr/>
          </a:p>
        </p:txBody>
      </p:sp>
      <p:pic>
        <p:nvPicPr>
          <p:cNvPr descr="Kaggle_logo.png" id="168" name="Google Shape;1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045" y="3845569"/>
            <a:ext cx="6857850" cy="26486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/>
        </p:nvSpPr>
        <p:spPr>
          <a:xfrm>
            <a:off x="2271549" y="3245787"/>
            <a:ext cx="19840902" cy="9327162"/>
          </a:xfrm>
          <a:prstGeom prst="rect">
            <a:avLst/>
          </a:prstGeom>
          <a:solidFill>
            <a:srgbClr val="FFFFFF">
              <a:alpha val="7843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1*s986xIGqhfsN8U--09_AdA.png"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18779" y="3845569"/>
            <a:ext cx="10680205" cy="2648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wards-Data-Sciences-Thumbnail.png" id="171" name="Google Shape;17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11495" y="7446333"/>
            <a:ext cx="6983975" cy="3719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72" name="Google Shape;17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37859" y="7226841"/>
            <a:ext cx="4579054" cy="415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3150" y="7446325"/>
            <a:ext cx="6612849" cy="37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80" name="Google Shape;180;p8"/>
          <p:cNvSpPr txBox="1"/>
          <p:nvPr>
            <p:ph type="title"/>
          </p:nvPr>
        </p:nvSpPr>
        <p:spPr>
          <a:xfrm>
            <a:off x="5017825" y="-31900"/>
            <a:ext cx="13636800" cy="17130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lang="en-US" sz="10400">
                <a:latin typeface="Verdana"/>
                <a:ea typeface="Verdana"/>
                <a:cs typeface="Verdana"/>
                <a:sym typeface="Verdana"/>
              </a:rPr>
              <a:t>Этап 2. Реализация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2189760" y="2624936"/>
            <a:ext cx="20160006" cy="72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OCR, опробованные для решения задачи сегментации и разпознавания текста:</a:t>
            </a:r>
            <a:endParaRPr/>
          </a:p>
        </p:txBody>
      </p:sp>
      <p:pic>
        <p:nvPicPr>
          <p:cNvPr descr="7f57d9f07c5de69840c08cf405c372e6c5f.jpg.jpeg"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4500" y="6952450"/>
            <a:ext cx="8246441" cy="4640471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unnamed.png" id="183" name="Google Shape;1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7952" y="4197493"/>
            <a:ext cx="3296169" cy="3296169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84" name="Google Shape;184;p8"/>
          <p:cNvSpPr/>
          <p:nvPr/>
        </p:nvSpPr>
        <p:spPr>
          <a:xfrm>
            <a:off x="2349313" y="3485784"/>
            <a:ext cx="19840902" cy="9327162"/>
          </a:xfrm>
          <a:prstGeom prst="rect">
            <a:avLst/>
          </a:prstGeom>
          <a:solidFill>
            <a:srgbClr val="FFFFFF">
              <a:alpha val="7843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04-paddleocr-intro-image.png" id="185" name="Google Shape;18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8100" y="3251006"/>
            <a:ext cx="11266645" cy="329617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Tesseract_OCR_logo_(Google).png" id="186" name="Google Shape;18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55650" y="8344552"/>
            <a:ext cx="7366773" cy="3256034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pic>
        <p:nvPicPr>
          <p:cNvPr descr="Tensorflow_logo.svg.png" id="187" name="Google Shape;18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54628" y="4404376"/>
            <a:ext cx="3045395" cy="325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-background-with-plexus-line-geometric-pattern-abstract-banner-illustration-for-website-macromolecule-ai-wallpaper-vector.jpeg"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8913" y="-31904"/>
            <a:ext cx="24761897" cy="1547618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</p:pic>
      <p:sp>
        <p:nvSpPr>
          <p:cNvPr id="194" name="Google Shape;194;p9"/>
          <p:cNvSpPr txBox="1"/>
          <p:nvPr/>
        </p:nvSpPr>
        <p:spPr>
          <a:xfrm>
            <a:off x="4410950" y="2681789"/>
            <a:ext cx="15562099" cy="721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Модели, опробованные для решения задачи классификации:</a:t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2271549" y="3485784"/>
            <a:ext cx="19840902" cy="9327162"/>
          </a:xfrm>
          <a:prstGeom prst="rect">
            <a:avLst/>
          </a:prstGeom>
          <a:solidFill>
            <a:srgbClr val="FFFFFF">
              <a:alpha val="7843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5231575" y="0"/>
            <a:ext cx="13920900" cy="17178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251431">
              <a:srgbClr val="000000">
                <a:alpha val="69803"/>
              </a:srgbClr>
            </a:outerShdw>
          </a:effectLst>
        </p:spPr>
        <p:txBody>
          <a:bodyPr anchorCtr="0" anchor="b" bIns="50800" lIns="50800" spcFirstLastPara="1" rIns="50800" wrap="square" tIns="50800">
            <a:normAutofit fontScale="925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Verdana"/>
              <a:buNone/>
            </a:pPr>
            <a:r>
              <a:rPr b="1" i="0" lang="en-US" sz="10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Этап 2. Реализация</a:t>
            </a:r>
            <a:endParaRPr/>
          </a:p>
        </p:txBody>
      </p:sp>
      <p:sp>
        <p:nvSpPr>
          <p:cNvPr id="197" name="Google Shape;197;p9"/>
          <p:cNvSpPr txBox="1"/>
          <p:nvPr/>
        </p:nvSpPr>
        <p:spPr>
          <a:xfrm>
            <a:off x="3969999" y="4172525"/>
            <a:ext cx="75975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B8E"/>
              </a:buClr>
              <a:buSzPts val="8900"/>
              <a:buFont typeface="Helvetica Neue"/>
              <a:buNone/>
            </a:pPr>
            <a:r>
              <a:rPr b="1" i="0" lang="en-US" sz="8900" u="none" cap="none" strike="noStrike">
                <a:solidFill>
                  <a:srgbClr val="00AB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LayoutLMv3</a:t>
            </a:r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9777945" y="10108871"/>
            <a:ext cx="11635310" cy="1341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65"/>
              </a:buClr>
              <a:buSzPts val="8200"/>
              <a:buFont typeface="Helvetica Neue"/>
              <a:buNone/>
            </a:pPr>
            <a:r>
              <a:rPr b="1" i="0" lang="en-US" sz="8200" u="none" cap="none" strike="noStrike">
                <a:solidFill>
                  <a:srgbClr val="006C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LayoutLM + fine-tuning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3557825" y="6745925"/>
            <a:ext cx="180672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A"/>
              </a:buClr>
              <a:buSzPts val="9600"/>
              <a:buFont typeface="Helvetica Neue"/>
              <a:buNone/>
            </a:pPr>
            <a:r>
              <a:rPr b="1" i="0" lang="en-US" sz="9600" u="none" cap="none" strike="noStrike">
                <a:solidFill>
                  <a:srgbClr val="0076B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Donut+VisionEncoderDecoder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13122172" y="3993784"/>
            <a:ext cx="8502854" cy="969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700"/>
              <a:buFont typeface="Helvetica Neue"/>
              <a:buNone/>
            </a:pPr>
            <a:r>
              <a:rPr b="1" i="0" lang="en-US" sz="57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Cloud Vision API</a:t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2935351" y="9097778"/>
            <a:ext cx="6118099" cy="101929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FDEA"/>
              </a:buClr>
              <a:buSzPts val="6000"/>
              <a:buFont typeface="Helvetica Neue"/>
              <a:buNone/>
            </a:pPr>
            <a:r>
              <a:rPr b="1" i="0" lang="en-US" sz="6000" u="none" cap="none" strike="noStrike">
                <a:solidFill>
                  <a:srgbClr val="72FDE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OpenCV + Keras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23220125" y="14014525"/>
            <a:ext cx="98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8</a:t>
            </a:r>
            <a:endParaRPr b="1" sz="5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